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3"/>
  </p:notesMasterIdLst>
  <p:sldIdLst>
    <p:sldId id="281" r:id="rId2"/>
    <p:sldId id="256" r:id="rId3"/>
    <p:sldId id="271" r:id="rId4"/>
    <p:sldId id="272" r:id="rId5"/>
    <p:sldId id="275" r:id="rId6"/>
    <p:sldId id="274" r:id="rId7"/>
    <p:sldId id="276" r:id="rId8"/>
    <p:sldId id="262" r:id="rId9"/>
    <p:sldId id="264" r:id="rId10"/>
    <p:sldId id="257" r:id="rId11"/>
    <p:sldId id="273" r:id="rId12"/>
    <p:sldId id="287" r:id="rId13"/>
    <p:sldId id="265" r:id="rId14"/>
    <p:sldId id="266" r:id="rId15"/>
    <p:sldId id="267" r:id="rId16"/>
    <p:sldId id="269" r:id="rId17"/>
    <p:sldId id="279" r:id="rId18"/>
    <p:sldId id="258" r:id="rId19"/>
    <p:sldId id="259" r:id="rId20"/>
    <p:sldId id="260" r:id="rId21"/>
    <p:sldId id="261" r:id="rId22"/>
    <p:sldId id="277" r:id="rId23"/>
    <p:sldId id="278" r:id="rId24"/>
    <p:sldId id="263" r:id="rId25"/>
    <p:sldId id="285" r:id="rId26"/>
    <p:sldId id="282" r:id="rId27"/>
    <p:sldId id="284" r:id="rId28"/>
    <p:sldId id="283" r:id="rId29"/>
    <p:sldId id="280" r:id="rId30"/>
    <p:sldId id="268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3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040BF-20AB-4AAE-9AAE-DAB26F864F88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5E98C-81EC-4279-A7D8-948BA92E1D9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715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altLang="uk-UA"/>
              <a:t>Projekt ten unaocznił inny ważny problem – nowoczesna architektura, używa nowych materiałów, które wymagają stałego utrzymania w nienagannym stanie. Inaczej traci swoje walory i jest odbierana bardzo negatywnie.</a:t>
            </a:r>
          </a:p>
        </p:txBody>
      </p:sp>
    </p:spTree>
    <p:extLst>
      <p:ext uri="{BB962C8B-B14F-4D97-AF65-F5344CB8AC3E}">
        <p14:creationId xmlns:p14="http://schemas.microsoft.com/office/powerpoint/2010/main" val="159721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altLang="uk-UA"/>
              <a:t>Czy budynek  przypomina  raczej zgniecioną puszkę coca-coli czy upamiętnia zniszczenie tego miejsca przez amerykańskie bomby w 1945 r. czy miał prawo zostać umieszczony w miejscu  przypominającym okropności II wojny światowej, czy nie zaciera jej slajdów? Czy przypomina o niej np. poprzez zwieńczenie ktore nawiązuje wyraźnie do muzeum w Hiroszimie. Obiekt kończy pierzeję przy moście i jest doskonale widoczny z różnych stron. Budynek bardzo chętnie jest oglądany przez tysiące turystów i  po kilku latach gdy ucichły polemiki, stał się jednym z symboli nowoczesnej Pragi.</a:t>
            </a:r>
          </a:p>
        </p:txBody>
      </p:sp>
    </p:spTree>
    <p:extLst>
      <p:ext uri="{BB962C8B-B14F-4D97-AF65-F5344CB8AC3E}">
        <p14:creationId xmlns:p14="http://schemas.microsoft.com/office/powerpoint/2010/main" val="2975417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uk-UA" dirty="0"/>
          </a:p>
        </p:txBody>
      </p:sp>
    </p:spTree>
    <p:extLst>
      <p:ext uri="{BB962C8B-B14F-4D97-AF65-F5344CB8AC3E}">
        <p14:creationId xmlns:p14="http://schemas.microsoft.com/office/powerpoint/2010/main" val="1586155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altLang="uk-UA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9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8515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9972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724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8113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473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6244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225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6076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569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7898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6902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176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387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794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3674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003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137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EA40D53-91ED-4DF5-AEF9-31E8215A4F5A}" type="datetimeFigureOut">
              <a:rPr lang="uk-UA" smtClean="0"/>
              <a:t>18.09.2020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DF52B-0BEA-441B-A4B8-3DDC9CD8E9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8846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016446" cy="1400530"/>
          </a:xfrm>
        </p:spPr>
        <p:txBody>
          <a:bodyPr/>
          <a:lstStyle/>
          <a:p>
            <a:pPr algn="r"/>
            <a:r>
              <a:rPr lang="uk-UA" sz="3200" dirty="0" smtClean="0">
                <a:latin typeface="Arial" panose="020B0604020202020204" pitchFamily="34" charset="0"/>
              </a:rPr>
              <a:t>Креативність (компроміс) </a:t>
            </a:r>
            <a:r>
              <a:rPr lang="uk-UA" sz="3200" dirty="0" smtClean="0">
                <a:latin typeface="Arial" panose="020B0604020202020204" pitchFamily="34" charset="0"/>
              </a:rPr>
              <a:t>в історичній спадщині</a:t>
            </a:r>
            <a:endParaRPr lang="uk-UA" sz="3200" dirty="0">
              <a:latin typeface="Arial" panose="020B0604020202020204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pPr marL="0" indent="0">
              <a:buNone/>
            </a:pPr>
            <a:r>
              <a:rPr lang="en-US" dirty="0" smtClean="0"/>
              <a:t>1. </a:t>
            </a:r>
            <a:r>
              <a:rPr lang="uk-UA" dirty="0" smtClean="0"/>
              <a:t>Історичне середовище</a:t>
            </a:r>
          </a:p>
          <a:p>
            <a:pPr marL="0" indent="0">
              <a:buNone/>
            </a:pPr>
            <a:r>
              <a:rPr lang="uk-UA" dirty="0" smtClean="0"/>
              <a:t>2. Пам'ятки</a:t>
            </a:r>
          </a:p>
          <a:p>
            <a:pPr marL="0" indent="0">
              <a:buNone/>
            </a:pPr>
            <a:r>
              <a:rPr lang="uk-UA" dirty="0" smtClean="0"/>
              <a:t>3. Музейне наповнення</a:t>
            </a:r>
            <a:endParaRPr lang="uk-UA" dirty="0"/>
          </a:p>
        </p:txBody>
      </p:sp>
      <p:pic>
        <p:nvPicPr>
          <p:cNvPr id="4" name="Picture 4" descr="2304606407_5655769e56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424" y="1499329"/>
            <a:ext cx="5532890" cy="40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29650" y="5925233"/>
            <a:ext cx="2530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В.Герич</a:t>
            </a:r>
            <a:r>
              <a:rPr lang="uk-UA" dirty="0" smtClean="0"/>
              <a:t>, вересень 2020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6419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/>
          </p:cNvPicPr>
          <p:nvPr>
            <p:ph idx="1"/>
          </p:nvPr>
        </p:nvPicPr>
        <p:blipFill rotWithShape="1">
          <a:blip r:embed="rId2"/>
          <a:srcRect l="29689" r="17391"/>
          <a:stretch/>
        </p:blipFill>
        <p:spPr bwMode="auto">
          <a:xfrm>
            <a:off x="6947807" y="365124"/>
            <a:ext cx="4740207" cy="4686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90707" y="5421086"/>
            <a:ext cx="240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Львів, </a:t>
            </a:r>
            <a:r>
              <a:rPr lang="uk-UA" dirty="0" err="1" smtClean="0"/>
              <a:t>Федьковича</a:t>
            </a:r>
            <a:r>
              <a:rPr lang="uk-UA" dirty="0" smtClean="0"/>
              <a:t> 51а</a:t>
            </a: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432707"/>
            <a:ext cx="6158593" cy="46189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1050" y="542108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Краків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6055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az 1" descr="berlin keiser wilhel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500064"/>
            <a:ext cx="4321175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Obraz 2" descr="Berlin_Eiermann_Memorial_Chur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196976"/>
            <a:ext cx="3478212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pole tekstowe 3"/>
          <p:cNvSpPr txBox="1">
            <a:spLocks noChangeArrowheads="1"/>
          </p:cNvSpPr>
          <p:nvPr/>
        </p:nvSpPr>
        <p:spPr bwMode="auto">
          <a:xfrm>
            <a:off x="7683955" y="6158707"/>
            <a:ext cx="3357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uk-UA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</a:t>
            </a:r>
            <a:r>
              <a:rPr lang="uk-UA" altLang="uk-UA" dirty="0" smtClean="0">
                <a:cs typeface="Arial" panose="020B0604020202020204" pitchFamily="34" charset="0"/>
              </a:rPr>
              <a:t>Берлін</a:t>
            </a:r>
            <a:endParaRPr lang="pl-PL" altLang="uk-UA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41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0506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357767"/>
            <a:ext cx="7958138" cy="59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1" descr="tallinn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178" y="703943"/>
            <a:ext cx="2846388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09314" y="5608864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Таллінн, Естонія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5586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Obraz 1" descr="anger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6" y="249918"/>
            <a:ext cx="745678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" descr="455074882_e73b1bd417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649" y="526443"/>
            <a:ext cx="3978501" cy="597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4986978" y="3244334"/>
            <a:ext cx="2218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uk-UA" dirty="0">
                <a:solidFill>
                  <a:schemeClr val="bg1"/>
                </a:solidFill>
              </a:rPr>
              <a:t>DOMINIK MĄCZYŃSKI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5223805" y="5790594"/>
            <a:ext cx="1744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uk-U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Анже</a:t>
            </a:r>
            <a:r>
              <a:rPr lang="uk-UA" alt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, Франція</a:t>
            </a:r>
            <a:endParaRPr lang="pl-PL" alt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3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IMG_14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86" y="481694"/>
            <a:ext cx="5039914" cy="378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m21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089" y="1904308"/>
            <a:ext cx="6286421" cy="471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2129" y="4661807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Варшава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3369129" y="5908221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Льєж, Бельгія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7394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uk-UA" dirty="0" smtClean="0"/>
          </a:p>
        </p:txBody>
      </p:sp>
      <p:pic>
        <p:nvPicPr>
          <p:cNvPr id="58372" name="Picture 4" descr="Слайд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93676"/>
            <a:ext cx="5910943" cy="443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2187575" y="417513"/>
            <a:ext cx="5532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uk-UA" altLang="uk-UA" sz="2400"/>
              <a:t>Концепція нічного освітлення Жовкви</a:t>
            </a:r>
            <a:endParaRPr lang="ru-RU" altLang="uk-UA" sz="2400"/>
          </a:p>
        </p:txBody>
      </p:sp>
      <p:pic>
        <p:nvPicPr>
          <p:cNvPr id="6" name="Picture 4" descr="Слайд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671" y="1949224"/>
            <a:ext cx="6208486" cy="465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43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під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1916114"/>
            <a:ext cx="34544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 descr="ПАНОРАМА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4"/>
            <a:ext cx="5832475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711450" y="5157789"/>
            <a:ext cx="2559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uk-UA" altLang="uk-UA" sz="2000">
                <a:solidFill>
                  <a:srgbClr val="FFFF00"/>
                </a:solidFill>
              </a:rPr>
              <a:t>Сквер на пл. Вічевій</a:t>
            </a:r>
            <a:endParaRPr lang="ru-RU" altLang="uk-UA" sz="2000">
              <a:solidFill>
                <a:srgbClr val="FFFF00"/>
              </a:solidFill>
            </a:endParaRPr>
          </a:p>
        </p:txBody>
      </p:sp>
      <p:pic>
        <p:nvPicPr>
          <p:cNvPr id="5" name="Picture 3" descr="ПАНОРАМА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88641"/>
            <a:ext cx="5832475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57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uk-UA" sz="2480" b="1" dirty="0">
                <a:latin typeface="Arial" panose="020B0604020202020204" pitchFamily="34" charset="0"/>
                <a:cs typeface="Arial" panose="020B0604020202020204" pitchFamily="34" charset="0"/>
              </a:rPr>
              <a:t>СТРАТЕГІЧНИЙ </a:t>
            </a:r>
            <a:r>
              <a:rPr lang="uk-UA" sz="248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  <a:r>
              <a:rPr lang="uk-UA" sz="24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8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музейної </a:t>
            </a:r>
            <a:r>
              <a:rPr lang="uk-UA" sz="2480" b="1" dirty="0">
                <a:latin typeface="Arial" panose="020B0604020202020204" pitchFamily="34" charset="0"/>
                <a:cs typeface="Arial" panose="020B0604020202020204" pitchFamily="34" charset="0"/>
              </a:rPr>
              <a:t>експозиції </a:t>
            </a:r>
            <a:r>
              <a:rPr lang="uk-UA" sz="2480" b="1" dirty="0" err="1">
                <a:latin typeface="Arial" panose="020B0604020202020204" pitchFamily="34" charset="0"/>
                <a:cs typeface="Arial" panose="020B0604020202020204" pitchFamily="34" charset="0"/>
              </a:rPr>
              <a:t>Жовківського</a:t>
            </a:r>
            <a:r>
              <a:rPr lang="uk-UA" sz="2480" b="1" dirty="0">
                <a:latin typeface="Arial" panose="020B0604020202020204" pitchFamily="34" charset="0"/>
                <a:cs typeface="Arial" panose="020B0604020202020204" pitchFamily="34" charset="0"/>
              </a:rPr>
              <a:t> замку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7" name="Місце для вмісту 6"/>
          <p:cNvSpPr>
            <a:spLocks noGrp="1"/>
          </p:cNvSpPr>
          <p:nvPr>
            <p:ph sz="half" idx="1"/>
          </p:nvPr>
        </p:nvSpPr>
        <p:spPr>
          <a:xfrm>
            <a:off x="402671" y="1059614"/>
            <a:ext cx="6501781" cy="5441854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  <a:tabLst>
                <a:tab pos="485775" algn="l"/>
              </a:tabLst>
            </a:pPr>
            <a:r>
              <a:rPr lang="uk-UA" sz="72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Час </a:t>
            </a:r>
            <a:endParaRPr lang="uk-UA" sz="7200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>
              <a:buNone/>
              <a:tabLst>
                <a:tab pos="485775" algn="l"/>
              </a:tabLst>
            </a:pPr>
            <a:r>
              <a:rPr lang="uk-UA" sz="72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Місце</a:t>
            </a:r>
            <a:endParaRPr lang="uk-UA" sz="7200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>
              <a:buNone/>
              <a:tabLst>
                <a:tab pos="485775" algn="l"/>
              </a:tabLst>
            </a:pPr>
            <a:r>
              <a:rPr lang="uk-UA" sz="72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Аналіз</a:t>
            </a:r>
            <a:endParaRPr lang="uk-UA" sz="7200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uk-UA" sz="6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контекстів глобальних і локальних</a:t>
            </a:r>
          </a:p>
          <a:p>
            <a:pPr lvl="1"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uk-UA" sz="6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культурних контекстів</a:t>
            </a:r>
          </a:p>
          <a:p>
            <a:pPr lvl="1"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uk-UA" sz="6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потреб</a:t>
            </a:r>
          </a:p>
          <a:p>
            <a:pPr lvl="1"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uk-UA" sz="6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аналіз напрямків розвитку –  сьогоднішній стан і </a:t>
            </a:r>
            <a:r>
              <a:rPr lang="uk-UA" sz="6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майбутнє</a:t>
            </a:r>
          </a:p>
          <a:p>
            <a:pPr marL="457200" lvl="1" indent="0">
              <a:buNone/>
              <a:tabLst>
                <a:tab pos="914400" algn="l"/>
              </a:tabLst>
            </a:pPr>
            <a:r>
              <a:rPr lang="uk-UA" sz="72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uk-UA" sz="72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Бачення майбутнього стану </a:t>
            </a:r>
          </a:p>
          <a:p>
            <a:pPr marL="0" indent="0">
              <a:buNone/>
            </a:pPr>
            <a:r>
              <a:rPr lang="uk-UA" sz="72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uk-UA" sz="72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Стратегічні виклики</a:t>
            </a:r>
          </a:p>
          <a:p>
            <a:pPr marL="0" indent="0">
              <a:buNone/>
            </a:pPr>
            <a:r>
              <a:rPr lang="uk-UA" sz="6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6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напрямки розвитку (програмні простори і сфери активності</a:t>
            </a:r>
            <a:r>
              <a:rPr lang="uk-UA" sz="6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uk-UA" sz="6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6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стратегічні довготривалі цілі</a:t>
            </a:r>
          </a:p>
          <a:p>
            <a:pPr marL="0" indent="0">
              <a:buNone/>
            </a:pPr>
            <a:r>
              <a:rPr lang="uk-UA" sz="6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6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стратегічні операційні цілі</a:t>
            </a:r>
          </a:p>
          <a:p>
            <a:pPr marL="0" indent="0">
              <a:buNone/>
            </a:pPr>
            <a:r>
              <a:rPr lang="uk-UA" sz="6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6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аналіз користувачів</a:t>
            </a:r>
          </a:p>
          <a:p>
            <a:pPr marL="0" indent="0">
              <a:buNone/>
            </a:pPr>
            <a:r>
              <a:rPr lang="uk-UA" sz="6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uk-UA" sz="6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аналіз власного потенціалу і залучених сил</a:t>
            </a:r>
          </a:p>
          <a:p>
            <a:pPr marL="0" indent="0">
              <a:buNone/>
            </a:pPr>
            <a:r>
              <a:rPr lang="uk-UA" sz="6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uk-UA" sz="6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обмеження</a:t>
            </a:r>
          </a:p>
          <a:p>
            <a:pPr marL="0" indent="0">
              <a:buNone/>
            </a:pPr>
            <a:r>
              <a:rPr lang="uk-UA" sz="6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uk-UA" sz="6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організація процесу / проекту</a:t>
            </a:r>
          </a:p>
          <a:p>
            <a:endParaRPr lang="uk-UA" dirty="0"/>
          </a:p>
        </p:txBody>
      </p:sp>
      <p:sp>
        <p:nvSpPr>
          <p:cNvPr id="8" name="Місце для вмісту 7"/>
          <p:cNvSpPr>
            <a:spLocks noGrp="1"/>
          </p:cNvSpPr>
          <p:nvPr>
            <p:ph sz="half" idx="2"/>
          </p:nvPr>
        </p:nvSpPr>
        <p:spPr>
          <a:xfrm>
            <a:off x="6904452" y="1422470"/>
            <a:ext cx="4708389" cy="4200245"/>
          </a:xfrm>
        </p:spPr>
        <p:txBody>
          <a:bodyPr>
            <a:normAutofit fontScale="25000" lnSpcReduction="20000"/>
          </a:bodyPr>
          <a:lstStyle/>
          <a:p>
            <a:pPr marL="228600"/>
            <a:endParaRPr lang="uk-UA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72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Рекомендації для « ідейного стержня</a:t>
            </a:r>
            <a:r>
              <a:rPr lang="uk-UA" sz="72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r>
              <a:rPr lang="uk-UA" sz="6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uk-UA" sz="6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детальний опис основних позицій </a:t>
            </a:r>
            <a:endParaRPr lang="uk-UA" sz="6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6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- </a:t>
            </a:r>
            <a:r>
              <a:rPr lang="uk-UA" sz="6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опис технічних і організаційних рішень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uk-UA" sz="6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uk-UA" sz="6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доповнюючи проекти, додаткові  </a:t>
            </a:r>
            <a:r>
              <a:rPr lang="uk-UA" sz="6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елементи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uk-UA" sz="6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6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uk-UA" sz="6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(напр. місто ідеальне, роди, господарство</a:t>
            </a:r>
            <a:r>
              <a:rPr lang="uk-UA" sz="6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uk-UA" sz="6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uk-UA" sz="6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багатокультурність</a:t>
            </a:r>
            <a:r>
              <a:rPr lang="uk-UA" sz="6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вісь історії…)</a:t>
            </a:r>
          </a:p>
          <a:p>
            <a:pPr marL="0" indent="0">
              <a:buNone/>
            </a:pPr>
            <a:r>
              <a:rPr lang="uk-UA" sz="72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Графік заходів</a:t>
            </a:r>
          </a:p>
          <a:p>
            <a:pPr marL="0" indent="0">
              <a:buNone/>
            </a:pPr>
            <a:r>
              <a:rPr lang="uk-UA" sz="72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Кошторис витрат</a:t>
            </a:r>
            <a:endParaRPr lang="uk-UA" sz="7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0026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4411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7906"/>
            <a:ext cx="4931228" cy="36984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2620736"/>
            <a:ext cx="5649685" cy="423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1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23" y="365125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4" y="2579914"/>
            <a:ext cx="5704115" cy="42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43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3" y="536121"/>
            <a:ext cx="5715000" cy="3352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79" y="593271"/>
            <a:ext cx="5715000" cy="3238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629" y="3380693"/>
            <a:ext cx="5715000" cy="32480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5329" y="583746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Ф</a:t>
            </a:r>
            <a:r>
              <a:rPr lang="uk-UA" dirty="0" smtClean="0"/>
              <a:t>ранція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8500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6" y="290739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04" y="434295"/>
            <a:ext cx="3819695" cy="509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39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873" y="788761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8" y="947057"/>
            <a:ext cx="4767941" cy="357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82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6" y="365125"/>
            <a:ext cx="4895255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844" y="365125"/>
            <a:ext cx="5486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89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825881"/>
            <a:ext cx="5431536" cy="48280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24" y="825881"/>
            <a:ext cx="5486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89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Палац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42" y="2065565"/>
            <a:ext cx="76777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Javorskij, замоккопія кі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9" y="355826"/>
            <a:ext cx="4771344" cy="275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18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7" y="365125"/>
            <a:ext cx="5779666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43" y="3190263"/>
            <a:ext cx="5802086" cy="351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502" y="1102405"/>
            <a:ext cx="435133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6" y="293914"/>
            <a:ext cx="5666014" cy="566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6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7" y="365125"/>
            <a:ext cx="7174506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3357820"/>
            <a:ext cx="5299964" cy="321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8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24" y="486683"/>
            <a:ext cx="4351338" cy="4351338"/>
          </a:xfrm>
        </p:spPr>
      </p:pic>
      <p:pic>
        <p:nvPicPr>
          <p:cNvPr id="5" name="Місце для вмісту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3" y="3651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18" y="2180090"/>
            <a:ext cx="4340453" cy="43404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158" y="2180090"/>
            <a:ext cx="4298496" cy="4298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2" y="170198"/>
            <a:ext cx="5812972" cy="20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9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pole tekstowe 2"/>
          <p:cNvSpPr txBox="1">
            <a:spLocks noChangeArrowheads="1"/>
          </p:cNvSpPr>
          <p:nvPr/>
        </p:nvSpPr>
        <p:spPr bwMode="auto">
          <a:xfrm>
            <a:off x="7096126" y="6215064"/>
            <a:ext cx="3357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uk-UA">
                <a:solidFill>
                  <a:schemeClr val="bg1"/>
                </a:solidFill>
                <a:cs typeface="Arial" panose="020B0604020202020204" pitchFamily="34" charset="0"/>
              </a:rPr>
              <a:t>                                    PARYŻ</a:t>
            </a:r>
          </a:p>
        </p:txBody>
      </p:sp>
      <p:pic>
        <p:nvPicPr>
          <p:cNvPr id="4" name="Obraz 1" descr="IMG_19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62" y="253092"/>
            <a:ext cx="5463340" cy="409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" descr="IMG_199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902" y="2155372"/>
            <a:ext cx="6046886" cy="453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47308" y="5682343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Жиліна</a:t>
            </a:r>
            <a:r>
              <a:rPr lang="uk-UA" dirty="0" smtClean="0"/>
              <a:t>, Словаччина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9677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uk-UA" smtClean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uk-UA" dirty="0" smtClean="0"/>
          </a:p>
        </p:txBody>
      </p:sp>
      <p:pic>
        <p:nvPicPr>
          <p:cNvPr id="5" name="Picture 4" descr="C:\Documents and Settings\Admin\Рабочий стол\Тераси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569325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3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9" y="233590"/>
            <a:ext cx="783240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97" y="891345"/>
            <a:ext cx="4846864" cy="2692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77" y="4066722"/>
            <a:ext cx="4471306" cy="24840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4066723"/>
            <a:ext cx="4471307" cy="248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az 1" descr="2619702004_7b16582dfe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714376"/>
            <a:ext cx="8843963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31880" y="6153151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Прага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2244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7" y="260976"/>
            <a:ext cx="5635670" cy="42267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65" y="260975"/>
            <a:ext cx="5541204" cy="41559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86" y="3094264"/>
            <a:ext cx="2491437" cy="3321916"/>
          </a:xfrm>
          <a:prstGeom prst="rect">
            <a:avLst/>
          </a:prstGeom>
        </p:spPr>
      </p:pic>
      <p:sp>
        <p:nvSpPr>
          <p:cNvPr id="7" name="pole tekstowe 2"/>
          <p:cNvSpPr txBox="1">
            <a:spLocks noChangeArrowheads="1"/>
          </p:cNvSpPr>
          <p:nvPr/>
        </p:nvSpPr>
        <p:spPr bwMode="auto">
          <a:xfrm>
            <a:off x="6263928" y="5740410"/>
            <a:ext cx="262413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uk-UA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</a:t>
            </a:r>
            <a:r>
              <a:rPr lang="pl-PL" altLang="uk-UA" dirty="0" smtClean="0">
                <a:cs typeface="Arial" panose="020B0604020202020204" pitchFamily="34" charset="0"/>
              </a:rPr>
              <a:t>Ґ</a:t>
            </a:r>
            <a:r>
              <a:rPr lang="uk-UA" altLang="uk-UA" dirty="0" err="1" smtClean="0">
                <a:cs typeface="Arial" panose="020B0604020202020204" pitchFamily="34" charset="0"/>
              </a:rPr>
              <a:t>данськ</a:t>
            </a:r>
            <a:endParaRPr lang="pl-PL" altLang="uk-UA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8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28" y="365125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276" y="268224"/>
            <a:ext cx="4681896" cy="6242528"/>
          </a:xfrm>
          <a:prstGeom prst="rect">
            <a:avLst/>
          </a:prstGeom>
        </p:spPr>
      </p:pic>
      <p:sp>
        <p:nvSpPr>
          <p:cNvPr id="6" name="pole tekstowe 2"/>
          <p:cNvSpPr txBox="1">
            <a:spLocks noChangeArrowheads="1"/>
          </p:cNvSpPr>
          <p:nvPr/>
        </p:nvSpPr>
        <p:spPr bwMode="auto">
          <a:xfrm>
            <a:off x="4198363" y="5871039"/>
            <a:ext cx="262413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uk-UA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</a:t>
            </a:r>
            <a:r>
              <a:rPr lang="pl-PL" altLang="uk-UA" dirty="0" smtClean="0">
                <a:cs typeface="Arial" panose="020B0604020202020204" pitchFamily="34" charset="0"/>
              </a:rPr>
              <a:t>Ґ</a:t>
            </a:r>
            <a:r>
              <a:rPr lang="uk-UA" altLang="uk-UA" dirty="0" err="1" smtClean="0">
                <a:cs typeface="Arial" panose="020B0604020202020204" pitchFamily="34" charset="0"/>
              </a:rPr>
              <a:t>данськ</a:t>
            </a:r>
            <a:endParaRPr lang="pl-PL" altLang="uk-UA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2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31" y="241183"/>
            <a:ext cx="7332303" cy="54992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2" y="3048000"/>
            <a:ext cx="4641088" cy="3480816"/>
          </a:xfrm>
          <a:prstGeom prst="rect">
            <a:avLst/>
          </a:prstGeom>
        </p:spPr>
      </p:pic>
      <p:sp>
        <p:nvSpPr>
          <p:cNvPr id="6" name="pole tekstowe 2"/>
          <p:cNvSpPr txBox="1">
            <a:spLocks noChangeArrowheads="1"/>
          </p:cNvSpPr>
          <p:nvPr/>
        </p:nvSpPr>
        <p:spPr bwMode="auto">
          <a:xfrm>
            <a:off x="8876500" y="6050652"/>
            <a:ext cx="262413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uk-UA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</a:t>
            </a:r>
            <a:r>
              <a:rPr lang="pl-PL" altLang="uk-UA" dirty="0" smtClean="0">
                <a:cs typeface="Arial" panose="020B0604020202020204" pitchFamily="34" charset="0"/>
              </a:rPr>
              <a:t>Ґ</a:t>
            </a:r>
            <a:r>
              <a:rPr lang="uk-UA" altLang="uk-UA" dirty="0" err="1" smtClean="0">
                <a:cs typeface="Arial" panose="020B0604020202020204" pitchFamily="34" charset="0"/>
              </a:rPr>
              <a:t>данськ</a:t>
            </a:r>
            <a:endParaRPr lang="pl-PL" altLang="uk-UA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56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7" y="947738"/>
            <a:ext cx="6455379" cy="48415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8" y="498021"/>
            <a:ext cx="4487635" cy="3365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806" y="4164579"/>
            <a:ext cx="3156857" cy="2367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9748" y="6054323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Краків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7230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Obraz 1" descr="150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6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9" y="365125"/>
            <a:ext cx="5608578" cy="365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" descr="1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81" y="171448"/>
            <a:ext cx="5616686" cy="421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2" descr="179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57" y="3335112"/>
            <a:ext cx="4298496" cy="326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64586" y="5821135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Берлін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983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Іон">
  <a:themeElements>
    <a:clrScheme name="І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І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І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254</TotalTime>
  <Words>322</Words>
  <Application>Microsoft Office PowerPoint</Application>
  <PresentationFormat>Широкий екран</PresentationFormat>
  <Paragraphs>53</Paragraphs>
  <Slides>31</Slides>
  <Notes>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Century Gothic</vt:lpstr>
      <vt:lpstr>Tahoma</vt:lpstr>
      <vt:lpstr>Times New Roman</vt:lpstr>
      <vt:lpstr>Wingdings 3</vt:lpstr>
      <vt:lpstr>Іон</vt:lpstr>
      <vt:lpstr>Креативність (компроміс) в історичній спадщині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СТРАТЕГІЧНИЙ ПЛАН музейної експозиції Жовківського замку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Володимир Володимир</dc:creator>
  <cp:lastModifiedBy>Володимир Володимир</cp:lastModifiedBy>
  <cp:revision>21</cp:revision>
  <dcterms:created xsi:type="dcterms:W3CDTF">2020-09-17T07:00:19Z</dcterms:created>
  <dcterms:modified xsi:type="dcterms:W3CDTF">2020-09-18T06:15:42Z</dcterms:modified>
</cp:coreProperties>
</file>